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1" r:id="rId3"/>
    <p:sldId id="258" r:id="rId4"/>
    <p:sldId id="262" r:id="rId5"/>
    <p:sldId id="263" r:id="rId6"/>
    <p:sldId id="261" r:id="rId7"/>
    <p:sldId id="259" r:id="rId8"/>
    <p:sldId id="257" r:id="rId9"/>
    <p:sldId id="260" r:id="rId10"/>
    <p:sldId id="264" r:id="rId11"/>
    <p:sldId id="265" r:id="rId12"/>
    <p:sldId id="266" r:id="rId13"/>
    <p:sldId id="268" r:id="rId14"/>
    <p:sldId id="269" r:id="rId15"/>
    <p:sldId id="267"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33" autoAdjust="0"/>
    <p:restoredTop sz="94660"/>
  </p:normalViewPr>
  <p:slideViewPr>
    <p:cSldViewPr snapToGrid="0">
      <p:cViewPr>
        <p:scale>
          <a:sx n="38" d="100"/>
          <a:sy n="38" d="100"/>
        </p:scale>
        <p:origin x="800" y="5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gif>
</file>

<file path=ppt/media/image11.png>
</file>

<file path=ppt/media/image12.gif>
</file>

<file path=ppt/media/image13.gif>
</file>

<file path=ppt/media/image14.gif>
</file>

<file path=ppt/media/image15.gif>
</file>

<file path=ppt/media/image2.png>
</file>

<file path=ppt/media/image3.png>
</file>

<file path=ppt/media/image4.gif>
</file>

<file path=ppt/media/image5.gif>
</file>

<file path=ppt/media/image6.png>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9A16D-9614-4602-B74D-6AB2376660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37E069DD-08E9-4CD6-8D71-B2C88B2875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6D4720E3-D0E9-48E0-9190-98A8DFBE052C}"/>
              </a:ext>
            </a:extLst>
          </p:cNvPr>
          <p:cNvSpPr>
            <a:spLocks noGrp="1"/>
          </p:cNvSpPr>
          <p:nvPr>
            <p:ph type="dt" sz="half" idx="10"/>
          </p:nvPr>
        </p:nvSpPr>
        <p:spPr/>
        <p:txBody>
          <a:bodyPr/>
          <a:lstStyle/>
          <a:p>
            <a:fld id="{5DA8894F-C18E-479D-AD1A-C39128EDA94D}" type="datetimeFigureOut">
              <a:rPr lang="en-AU" smtClean="0"/>
              <a:t>2019/03/28</a:t>
            </a:fld>
            <a:endParaRPr lang="en-AU"/>
          </a:p>
        </p:txBody>
      </p:sp>
      <p:sp>
        <p:nvSpPr>
          <p:cNvPr id="5" name="Footer Placeholder 4">
            <a:extLst>
              <a:ext uri="{FF2B5EF4-FFF2-40B4-BE49-F238E27FC236}">
                <a16:creationId xmlns:a16="http://schemas.microsoft.com/office/drawing/2014/main" id="{046D86FC-B7E2-4D85-895D-77833D3BAF8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15A0A79-398F-4F0B-82DC-015C44E92DE5}"/>
              </a:ext>
            </a:extLst>
          </p:cNvPr>
          <p:cNvSpPr>
            <a:spLocks noGrp="1"/>
          </p:cNvSpPr>
          <p:nvPr>
            <p:ph type="sldNum" sz="quarter" idx="12"/>
          </p:nvPr>
        </p:nvSpPr>
        <p:spPr/>
        <p:txBody>
          <a:bodyPr/>
          <a:lstStyle/>
          <a:p>
            <a:fld id="{FF5F7EAE-3FBC-4559-B9B4-9F663735A2D0}" type="slidenum">
              <a:rPr lang="en-AU" smtClean="0"/>
              <a:t>‹#›</a:t>
            </a:fld>
            <a:endParaRPr lang="en-AU"/>
          </a:p>
        </p:txBody>
      </p:sp>
    </p:spTree>
    <p:extLst>
      <p:ext uri="{BB962C8B-B14F-4D97-AF65-F5344CB8AC3E}">
        <p14:creationId xmlns:p14="http://schemas.microsoft.com/office/powerpoint/2010/main" val="4182580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8780A-A688-4256-8555-714EF5F7F841}"/>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CA8A8896-62E8-4D93-9C1A-2021A02649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AAD20C5-9BC5-406F-8E30-66991E094E37}"/>
              </a:ext>
            </a:extLst>
          </p:cNvPr>
          <p:cNvSpPr>
            <a:spLocks noGrp="1"/>
          </p:cNvSpPr>
          <p:nvPr>
            <p:ph type="dt" sz="half" idx="10"/>
          </p:nvPr>
        </p:nvSpPr>
        <p:spPr/>
        <p:txBody>
          <a:bodyPr/>
          <a:lstStyle/>
          <a:p>
            <a:fld id="{5DA8894F-C18E-479D-AD1A-C39128EDA94D}" type="datetimeFigureOut">
              <a:rPr lang="en-AU" smtClean="0"/>
              <a:t>2019/03/28</a:t>
            </a:fld>
            <a:endParaRPr lang="en-AU"/>
          </a:p>
        </p:txBody>
      </p:sp>
      <p:sp>
        <p:nvSpPr>
          <p:cNvPr id="5" name="Footer Placeholder 4">
            <a:extLst>
              <a:ext uri="{FF2B5EF4-FFF2-40B4-BE49-F238E27FC236}">
                <a16:creationId xmlns:a16="http://schemas.microsoft.com/office/drawing/2014/main" id="{7B17DC77-A087-42ED-8D7E-5AEA67D302C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B331F4B-5EBF-4D7C-944A-86F5AD41D2DC}"/>
              </a:ext>
            </a:extLst>
          </p:cNvPr>
          <p:cNvSpPr>
            <a:spLocks noGrp="1"/>
          </p:cNvSpPr>
          <p:nvPr>
            <p:ph type="sldNum" sz="quarter" idx="12"/>
          </p:nvPr>
        </p:nvSpPr>
        <p:spPr/>
        <p:txBody>
          <a:bodyPr/>
          <a:lstStyle/>
          <a:p>
            <a:fld id="{FF5F7EAE-3FBC-4559-B9B4-9F663735A2D0}" type="slidenum">
              <a:rPr lang="en-AU" smtClean="0"/>
              <a:t>‹#›</a:t>
            </a:fld>
            <a:endParaRPr lang="en-AU"/>
          </a:p>
        </p:txBody>
      </p:sp>
    </p:spTree>
    <p:extLst>
      <p:ext uri="{BB962C8B-B14F-4D97-AF65-F5344CB8AC3E}">
        <p14:creationId xmlns:p14="http://schemas.microsoft.com/office/powerpoint/2010/main" val="37119289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F884DC-F08C-47F6-8EC8-F446DE20F74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2541FDE8-D541-46A7-9C32-BC8DBAA399C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E1303F5-FCD8-4473-9B0C-F4AC58D9B465}"/>
              </a:ext>
            </a:extLst>
          </p:cNvPr>
          <p:cNvSpPr>
            <a:spLocks noGrp="1"/>
          </p:cNvSpPr>
          <p:nvPr>
            <p:ph type="dt" sz="half" idx="10"/>
          </p:nvPr>
        </p:nvSpPr>
        <p:spPr/>
        <p:txBody>
          <a:bodyPr/>
          <a:lstStyle/>
          <a:p>
            <a:fld id="{5DA8894F-C18E-479D-AD1A-C39128EDA94D}" type="datetimeFigureOut">
              <a:rPr lang="en-AU" smtClean="0"/>
              <a:t>2019/03/28</a:t>
            </a:fld>
            <a:endParaRPr lang="en-AU"/>
          </a:p>
        </p:txBody>
      </p:sp>
      <p:sp>
        <p:nvSpPr>
          <p:cNvPr id="5" name="Footer Placeholder 4">
            <a:extLst>
              <a:ext uri="{FF2B5EF4-FFF2-40B4-BE49-F238E27FC236}">
                <a16:creationId xmlns:a16="http://schemas.microsoft.com/office/drawing/2014/main" id="{F7E2D515-3612-4ADB-8E47-C1BE0E5CBF6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44036CC-273A-4374-BEFE-2A3FF7291445}"/>
              </a:ext>
            </a:extLst>
          </p:cNvPr>
          <p:cNvSpPr>
            <a:spLocks noGrp="1"/>
          </p:cNvSpPr>
          <p:nvPr>
            <p:ph type="sldNum" sz="quarter" idx="12"/>
          </p:nvPr>
        </p:nvSpPr>
        <p:spPr/>
        <p:txBody>
          <a:bodyPr/>
          <a:lstStyle/>
          <a:p>
            <a:fld id="{FF5F7EAE-3FBC-4559-B9B4-9F663735A2D0}" type="slidenum">
              <a:rPr lang="en-AU" smtClean="0"/>
              <a:t>‹#›</a:t>
            </a:fld>
            <a:endParaRPr lang="en-AU"/>
          </a:p>
        </p:txBody>
      </p:sp>
    </p:spTree>
    <p:extLst>
      <p:ext uri="{BB962C8B-B14F-4D97-AF65-F5344CB8AC3E}">
        <p14:creationId xmlns:p14="http://schemas.microsoft.com/office/powerpoint/2010/main" val="1069793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5BC77-5503-468A-8816-D6317F789180}"/>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4B8F3140-480D-4E35-999A-C202255855C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B319911-FEC1-43A3-B3CF-613E065A8DEF}"/>
              </a:ext>
            </a:extLst>
          </p:cNvPr>
          <p:cNvSpPr>
            <a:spLocks noGrp="1"/>
          </p:cNvSpPr>
          <p:nvPr>
            <p:ph type="dt" sz="half" idx="10"/>
          </p:nvPr>
        </p:nvSpPr>
        <p:spPr/>
        <p:txBody>
          <a:bodyPr/>
          <a:lstStyle/>
          <a:p>
            <a:fld id="{5DA8894F-C18E-479D-AD1A-C39128EDA94D}" type="datetimeFigureOut">
              <a:rPr lang="en-AU" smtClean="0"/>
              <a:t>2019/03/28</a:t>
            </a:fld>
            <a:endParaRPr lang="en-AU"/>
          </a:p>
        </p:txBody>
      </p:sp>
      <p:sp>
        <p:nvSpPr>
          <p:cNvPr id="5" name="Footer Placeholder 4">
            <a:extLst>
              <a:ext uri="{FF2B5EF4-FFF2-40B4-BE49-F238E27FC236}">
                <a16:creationId xmlns:a16="http://schemas.microsoft.com/office/drawing/2014/main" id="{A235F099-498D-4E30-8A05-879343C4437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7CCF414-CE6A-407C-A166-58D79E49864E}"/>
              </a:ext>
            </a:extLst>
          </p:cNvPr>
          <p:cNvSpPr>
            <a:spLocks noGrp="1"/>
          </p:cNvSpPr>
          <p:nvPr>
            <p:ph type="sldNum" sz="quarter" idx="12"/>
          </p:nvPr>
        </p:nvSpPr>
        <p:spPr/>
        <p:txBody>
          <a:bodyPr/>
          <a:lstStyle/>
          <a:p>
            <a:fld id="{FF5F7EAE-3FBC-4559-B9B4-9F663735A2D0}" type="slidenum">
              <a:rPr lang="en-AU" smtClean="0"/>
              <a:t>‹#›</a:t>
            </a:fld>
            <a:endParaRPr lang="en-AU"/>
          </a:p>
        </p:txBody>
      </p:sp>
    </p:spTree>
    <p:extLst>
      <p:ext uri="{BB962C8B-B14F-4D97-AF65-F5344CB8AC3E}">
        <p14:creationId xmlns:p14="http://schemas.microsoft.com/office/powerpoint/2010/main" val="37547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CB863-DB38-4EA6-BFCF-B2A00E4DC14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42EA3A88-2CAF-42D8-9F11-E36AB42152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CF3283-7259-46EB-81BE-A9111117D224}"/>
              </a:ext>
            </a:extLst>
          </p:cNvPr>
          <p:cNvSpPr>
            <a:spLocks noGrp="1"/>
          </p:cNvSpPr>
          <p:nvPr>
            <p:ph type="dt" sz="half" idx="10"/>
          </p:nvPr>
        </p:nvSpPr>
        <p:spPr/>
        <p:txBody>
          <a:bodyPr/>
          <a:lstStyle/>
          <a:p>
            <a:fld id="{5DA8894F-C18E-479D-AD1A-C39128EDA94D}" type="datetimeFigureOut">
              <a:rPr lang="en-AU" smtClean="0"/>
              <a:t>2019/03/28</a:t>
            </a:fld>
            <a:endParaRPr lang="en-AU"/>
          </a:p>
        </p:txBody>
      </p:sp>
      <p:sp>
        <p:nvSpPr>
          <p:cNvPr id="5" name="Footer Placeholder 4">
            <a:extLst>
              <a:ext uri="{FF2B5EF4-FFF2-40B4-BE49-F238E27FC236}">
                <a16:creationId xmlns:a16="http://schemas.microsoft.com/office/drawing/2014/main" id="{549C90A0-BF6C-4436-ACB5-78E0C7AC7D9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B4B36C5-EBB2-48C6-AF28-6FD325E0668B}"/>
              </a:ext>
            </a:extLst>
          </p:cNvPr>
          <p:cNvSpPr>
            <a:spLocks noGrp="1"/>
          </p:cNvSpPr>
          <p:nvPr>
            <p:ph type="sldNum" sz="quarter" idx="12"/>
          </p:nvPr>
        </p:nvSpPr>
        <p:spPr/>
        <p:txBody>
          <a:bodyPr/>
          <a:lstStyle/>
          <a:p>
            <a:fld id="{FF5F7EAE-3FBC-4559-B9B4-9F663735A2D0}" type="slidenum">
              <a:rPr lang="en-AU" smtClean="0"/>
              <a:t>‹#›</a:t>
            </a:fld>
            <a:endParaRPr lang="en-AU"/>
          </a:p>
        </p:txBody>
      </p:sp>
    </p:spTree>
    <p:extLst>
      <p:ext uri="{BB962C8B-B14F-4D97-AF65-F5344CB8AC3E}">
        <p14:creationId xmlns:p14="http://schemas.microsoft.com/office/powerpoint/2010/main" val="953414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129A9-80E9-49E9-B421-73077DC69B6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A5E5582E-57C5-4E70-8AB5-BBCFB121B58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A000E28D-D824-4AF5-AB81-9F928C11C0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B9BB79A0-8A5A-468C-8407-70D9268197D6}"/>
              </a:ext>
            </a:extLst>
          </p:cNvPr>
          <p:cNvSpPr>
            <a:spLocks noGrp="1"/>
          </p:cNvSpPr>
          <p:nvPr>
            <p:ph type="dt" sz="half" idx="10"/>
          </p:nvPr>
        </p:nvSpPr>
        <p:spPr/>
        <p:txBody>
          <a:bodyPr/>
          <a:lstStyle/>
          <a:p>
            <a:fld id="{5DA8894F-C18E-479D-AD1A-C39128EDA94D}" type="datetimeFigureOut">
              <a:rPr lang="en-AU" smtClean="0"/>
              <a:t>2019/03/28</a:t>
            </a:fld>
            <a:endParaRPr lang="en-AU"/>
          </a:p>
        </p:txBody>
      </p:sp>
      <p:sp>
        <p:nvSpPr>
          <p:cNvPr id="6" name="Footer Placeholder 5">
            <a:extLst>
              <a:ext uri="{FF2B5EF4-FFF2-40B4-BE49-F238E27FC236}">
                <a16:creationId xmlns:a16="http://schemas.microsoft.com/office/drawing/2014/main" id="{DD2E448B-570A-40F7-AFBC-69D1AA51246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70C078-536F-4680-87AF-CBAF48FCACB3}"/>
              </a:ext>
            </a:extLst>
          </p:cNvPr>
          <p:cNvSpPr>
            <a:spLocks noGrp="1"/>
          </p:cNvSpPr>
          <p:nvPr>
            <p:ph type="sldNum" sz="quarter" idx="12"/>
          </p:nvPr>
        </p:nvSpPr>
        <p:spPr/>
        <p:txBody>
          <a:bodyPr/>
          <a:lstStyle/>
          <a:p>
            <a:fld id="{FF5F7EAE-3FBC-4559-B9B4-9F663735A2D0}" type="slidenum">
              <a:rPr lang="en-AU" smtClean="0"/>
              <a:t>‹#›</a:t>
            </a:fld>
            <a:endParaRPr lang="en-AU"/>
          </a:p>
        </p:txBody>
      </p:sp>
    </p:spTree>
    <p:extLst>
      <p:ext uri="{BB962C8B-B14F-4D97-AF65-F5344CB8AC3E}">
        <p14:creationId xmlns:p14="http://schemas.microsoft.com/office/powerpoint/2010/main" val="1766018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56DE0-21A8-47E9-9F32-C21BACDB4A6C}"/>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7C324A01-D7E9-4F2F-AC13-284744C7F2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82C054-5F8F-4F69-88B9-7A444DCA1C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7E548CC1-BE68-4C09-B9B6-E01BC7F647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FC562E0-6BEF-403B-944B-E05AC3221E1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A973E9F2-E1FC-4FD9-A58F-A8E2FFC7B9F0}"/>
              </a:ext>
            </a:extLst>
          </p:cNvPr>
          <p:cNvSpPr>
            <a:spLocks noGrp="1"/>
          </p:cNvSpPr>
          <p:nvPr>
            <p:ph type="dt" sz="half" idx="10"/>
          </p:nvPr>
        </p:nvSpPr>
        <p:spPr/>
        <p:txBody>
          <a:bodyPr/>
          <a:lstStyle/>
          <a:p>
            <a:fld id="{5DA8894F-C18E-479D-AD1A-C39128EDA94D}" type="datetimeFigureOut">
              <a:rPr lang="en-AU" smtClean="0"/>
              <a:t>2019/03/28</a:t>
            </a:fld>
            <a:endParaRPr lang="en-AU"/>
          </a:p>
        </p:txBody>
      </p:sp>
      <p:sp>
        <p:nvSpPr>
          <p:cNvPr id="8" name="Footer Placeholder 7">
            <a:extLst>
              <a:ext uri="{FF2B5EF4-FFF2-40B4-BE49-F238E27FC236}">
                <a16:creationId xmlns:a16="http://schemas.microsoft.com/office/drawing/2014/main" id="{D5642E32-1239-4E31-AB11-E8FE74D656E4}"/>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BA760749-ACD1-4BCB-9FE0-F9DDD02E4B28}"/>
              </a:ext>
            </a:extLst>
          </p:cNvPr>
          <p:cNvSpPr>
            <a:spLocks noGrp="1"/>
          </p:cNvSpPr>
          <p:nvPr>
            <p:ph type="sldNum" sz="quarter" idx="12"/>
          </p:nvPr>
        </p:nvSpPr>
        <p:spPr/>
        <p:txBody>
          <a:bodyPr/>
          <a:lstStyle/>
          <a:p>
            <a:fld id="{FF5F7EAE-3FBC-4559-B9B4-9F663735A2D0}" type="slidenum">
              <a:rPr lang="en-AU" smtClean="0"/>
              <a:t>‹#›</a:t>
            </a:fld>
            <a:endParaRPr lang="en-AU"/>
          </a:p>
        </p:txBody>
      </p:sp>
    </p:spTree>
    <p:extLst>
      <p:ext uri="{BB962C8B-B14F-4D97-AF65-F5344CB8AC3E}">
        <p14:creationId xmlns:p14="http://schemas.microsoft.com/office/powerpoint/2010/main" val="5179639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7AA68-7CAD-4C98-858C-BDA66551A2B9}"/>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52CA7F99-C7EF-400A-9CED-9E1B8C3F642A}"/>
              </a:ext>
            </a:extLst>
          </p:cNvPr>
          <p:cNvSpPr>
            <a:spLocks noGrp="1"/>
          </p:cNvSpPr>
          <p:nvPr>
            <p:ph type="dt" sz="half" idx="10"/>
          </p:nvPr>
        </p:nvSpPr>
        <p:spPr/>
        <p:txBody>
          <a:bodyPr/>
          <a:lstStyle/>
          <a:p>
            <a:fld id="{5DA8894F-C18E-479D-AD1A-C39128EDA94D}" type="datetimeFigureOut">
              <a:rPr lang="en-AU" smtClean="0"/>
              <a:t>2019/03/28</a:t>
            </a:fld>
            <a:endParaRPr lang="en-AU"/>
          </a:p>
        </p:txBody>
      </p:sp>
      <p:sp>
        <p:nvSpPr>
          <p:cNvPr id="4" name="Footer Placeholder 3">
            <a:extLst>
              <a:ext uri="{FF2B5EF4-FFF2-40B4-BE49-F238E27FC236}">
                <a16:creationId xmlns:a16="http://schemas.microsoft.com/office/drawing/2014/main" id="{8CB834EB-49E5-4F60-8948-EE9929753930}"/>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B90FA7ED-DE47-4465-BFA8-5588D826F5D5}"/>
              </a:ext>
            </a:extLst>
          </p:cNvPr>
          <p:cNvSpPr>
            <a:spLocks noGrp="1"/>
          </p:cNvSpPr>
          <p:nvPr>
            <p:ph type="sldNum" sz="quarter" idx="12"/>
          </p:nvPr>
        </p:nvSpPr>
        <p:spPr/>
        <p:txBody>
          <a:bodyPr/>
          <a:lstStyle/>
          <a:p>
            <a:fld id="{FF5F7EAE-3FBC-4559-B9B4-9F663735A2D0}" type="slidenum">
              <a:rPr lang="en-AU" smtClean="0"/>
              <a:t>‹#›</a:t>
            </a:fld>
            <a:endParaRPr lang="en-AU"/>
          </a:p>
        </p:txBody>
      </p:sp>
    </p:spTree>
    <p:extLst>
      <p:ext uri="{BB962C8B-B14F-4D97-AF65-F5344CB8AC3E}">
        <p14:creationId xmlns:p14="http://schemas.microsoft.com/office/powerpoint/2010/main" val="220021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8DBC0D-9301-4BBF-BD9B-1B5A02A6AD6C}"/>
              </a:ext>
            </a:extLst>
          </p:cNvPr>
          <p:cNvSpPr>
            <a:spLocks noGrp="1"/>
          </p:cNvSpPr>
          <p:nvPr>
            <p:ph type="dt" sz="half" idx="10"/>
          </p:nvPr>
        </p:nvSpPr>
        <p:spPr/>
        <p:txBody>
          <a:bodyPr/>
          <a:lstStyle/>
          <a:p>
            <a:fld id="{5DA8894F-C18E-479D-AD1A-C39128EDA94D}" type="datetimeFigureOut">
              <a:rPr lang="en-AU" smtClean="0"/>
              <a:t>2019/03/28</a:t>
            </a:fld>
            <a:endParaRPr lang="en-AU"/>
          </a:p>
        </p:txBody>
      </p:sp>
      <p:sp>
        <p:nvSpPr>
          <p:cNvPr id="3" name="Footer Placeholder 2">
            <a:extLst>
              <a:ext uri="{FF2B5EF4-FFF2-40B4-BE49-F238E27FC236}">
                <a16:creationId xmlns:a16="http://schemas.microsoft.com/office/drawing/2014/main" id="{75B156AC-A529-4900-B4EB-B8D31D255E65}"/>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6C891EFE-BA07-4A46-8CAF-C13F7100FAEA}"/>
              </a:ext>
            </a:extLst>
          </p:cNvPr>
          <p:cNvSpPr>
            <a:spLocks noGrp="1"/>
          </p:cNvSpPr>
          <p:nvPr>
            <p:ph type="sldNum" sz="quarter" idx="12"/>
          </p:nvPr>
        </p:nvSpPr>
        <p:spPr/>
        <p:txBody>
          <a:bodyPr/>
          <a:lstStyle/>
          <a:p>
            <a:fld id="{FF5F7EAE-3FBC-4559-B9B4-9F663735A2D0}" type="slidenum">
              <a:rPr lang="en-AU" smtClean="0"/>
              <a:t>‹#›</a:t>
            </a:fld>
            <a:endParaRPr lang="en-AU"/>
          </a:p>
        </p:txBody>
      </p:sp>
    </p:spTree>
    <p:extLst>
      <p:ext uri="{BB962C8B-B14F-4D97-AF65-F5344CB8AC3E}">
        <p14:creationId xmlns:p14="http://schemas.microsoft.com/office/powerpoint/2010/main" val="32249804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B1454-CFCE-4C4E-86D4-C2E4096BD0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FA92CB76-708F-4E57-BA18-E95DD224C3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5E4A2810-A6C7-47C9-8DD3-02C9A6CFA1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312EB7-8355-49B7-9F0E-B15EB2404121}"/>
              </a:ext>
            </a:extLst>
          </p:cNvPr>
          <p:cNvSpPr>
            <a:spLocks noGrp="1"/>
          </p:cNvSpPr>
          <p:nvPr>
            <p:ph type="dt" sz="half" idx="10"/>
          </p:nvPr>
        </p:nvSpPr>
        <p:spPr/>
        <p:txBody>
          <a:bodyPr/>
          <a:lstStyle/>
          <a:p>
            <a:fld id="{5DA8894F-C18E-479D-AD1A-C39128EDA94D}" type="datetimeFigureOut">
              <a:rPr lang="en-AU" smtClean="0"/>
              <a:t>2019/03/28</a:t>
            </a:fld>
            <a:endParaRPr lang="en-AU"/>
          </a:p>
        </p:txBody>
      </p:sp>
      <p:sp>
        <p:nvSpPr>
          <p:cNvPr id="6" name="Footer Placeholder 5">
            <a:extLst>
              <a:ext uri="{FF2B5EF4-FFF2-40B4-BE49-F238E27FC236}">
                <a16:creationId xmlns:a16="http://schemas.microsoft.com/office/drawing/2014/main" id="{F5DDAC1B-80C0-43EE-9455-DB595324519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E5BC3EE-7009-449B-A430-AA36F9491057}"/>
              </a:ext>
            </a:extLst>
          </p:cNvPr>
          <p:cNvSpPr>
            <a:spLocks noGrp="1"/>
          </p:cNvSpPr>
          <p:nvPr>
            <p:ph type="sldNum" sz="quarter" idx="12"/>
          </p:nvPr>
        </p:nvSpPr>
        <p:spPr/>
        <p:txBody>
          <a:bodyPr/>
          <a:lstStyle/>
          <a:p>
            <a:fld id="{FF5F7EAE-3FBC-4559-B9B4-9F663735A2D0}" type="slidenum">
              <a:rPr lang="en-AU" smtClean="0"/>
              <a:t>‹#›</a:t>
            </a:fld>
            <a:endParaRPr lang="en-AU"/>
          </a:p>
        </p:txBody>
      </p:sp>
    </p:spTree>
    <p:extLst>
      <p:ext uri="{BB962C8B-B14F-4D97-AF65-F5344CB8AC3E}">
        <p14:creationId xmlns:p14="http://schemas.microsoft.com/office/powerpoint/2010/main" val="18142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ED009-FE9F-438B-8A34-156C53BB20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E2181CEC-658E-46D3-9EE9-8983DB36B9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4CFB2177-1BA0-40B7-9744-034198156C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F2841C-3A94-49A2-A61E-3F684F46C635}"/>
              </a:ext>
            </a:extLst>
          </p:cNvPr>
          <p:cNvSpPr>
            <a:spLocks noGrp="1"/>
          </p:cNvSpPr>
          <p:nvPr>
            <p:ph type="dt" sz="half" idx="10"/>
          </p:nvPr>
        </p:nvSpPr>
        <p:spPr/>
        <p:txBody>
          <a:bodyPr/>
          <a:lstStyle/>
          <a:p>
            <a:fld id="{5DA8894F-C18E-479D-AD1A-C39128EDA94D}" type="datetimeFigureOut">
              <a:rPr lang="en-AU" smtClean="0"/>
              <a:t>2019/03/28</a:t>
            </a:fld>
            <a:endParaRPr lang="en-AU"/>
          </a:p>
        </p:txBody>
      </p:sp>
      <p:sp>
        <p:nvSpPr>
          <p:cNvPr id="6" name="Footer Placeholder 5">
            <a:extLst>
              <a:ext uri="{FF2B5EF4-FFF2-40B4-BE49-F238E27FC236}">
                <a16:creationId xmlns:a16="http://schemas.microsoft.com/office/drawing/2014/main" id="{B1B4AECF-DB60-4A3A-94E1-4324FF67C998}"/>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A243C5A-8132-4142-95B7-C2E963205F5F}"/>
              </a:ext>
            </a:extLst>
          </p:cNvPr>
          <p:cNvSpPr>
            <a:spLocks noGrp="1"/>
          </p:cNvSpPr>
          <p:nvPr>
            <p:ph type="sldNum" sz="quarter" idx="12"/>
          </p:nvPr>
        </p:nvSpPr>
        <p:spPr/>
        <p:txBody>
          <a:bodyPr/>
          <a:lstStyle/>
          <a:p>
            <a:fld id="{FF5F7EAE-3FBC-4559-B9B4-9F663735A2D0}" type="slidenum">
              <a:rPr lang="en-AU" smtClean="0"/>
              <a:t>‹#›</a:t>
            </a:fld>
            <a:endParaRPr lang="en-AU"/>
          </a:p>
        </p:txBody>
      </p:sp>
    </p:spTree>
    <p:extLst>
      <p:ext uri="{BB962C8B-B14F-4D97-AF65-F5344CB8AC3E}">
        <p14:creationId xmlns:p14="http://schemas.microsoft.com/office/powerpoint/2010/main" val="3696920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14B868-943F-4A5C-9531-2F67E7DAC2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FB16C90E-E5D9-4D0D-B37E-5ECB3FF231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DDDABB8-24A5-4F27-B7CC-01C3682B3D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A8894F-C18E-479D-AD1A-C39128EDA94D}" type="datetimeFigureOut">
              <a:rPr lang="en-AU" smtClean="0"/>
              <a:t>2019/03/28</a:t>
            </a:fld>
            <a:endParaRPr lang="en-AU"/>
          </a:p>
        </p:txBody>
      </p:sp>
      <p:sp>
        <p:nvSpPr>
          <p:cNvPr id="5" name="Footer Placeholder 4">
            <a:extLst>
              <a:ext uri="{FF2B5EF4-FFF2-40B4-BE49-F238E27FC236}">
                <a16:creationId xmlns:a16="http://schemas.microsoft.com/office/drawing/2014/main" id="{34242165-20E5-4667-9F6B-603707C258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C547A4B-7ED9-49A0-B668-E9735DA24F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5F7EAE-3FBC-4559-B9B4-9F663735A2D0}" type="slidenum">
              <a:rPr lang="en-AU" smtClean="0"/>
              <a:t>‹#›</a:t>
            </a:fld>
            <a:endParaRPr lang="en-AU"/>
          </a:p>
        </p:txBody>
      </p:sp>
    </p:spTree>
    <p:extLst>
      <p:ext uri="{BB962C8B-B14F-4D97-AF65-F5344CB8AC3E}">
        <p14:creationId xmlns:p14="http://schemas.microsoft.com/office/powerpoint/2010/main" val="30194661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3DF98-CCA1-439D-B542-17C496AB7A22}"/>
              </a:ext>
            </a:extLst>
          </p:cNvPr>
          <p:cNvSpPr>
            <a:spLocks noGrp="1"/>
          </p:cNvSpPr>
          <p:nvPr>
            <p:ph type="ctrTitle"/>
          </p:nvPr>
        </p:nvSpPr>
        <p:spPr/>
        <p:txBody>
          <a:bodyPr/>
          <a:lstStyle/>
          <a:p>
            <a:r>
              <a:rPr lang="en-AU" dirty="0"/>
              <a:t>CFA &amp; SEM</a:t>
            </a:r>
          </a:p>
        </p:txBody>
      </p:sp>
      <p:sp>
        <p:nvSpPr>
          <p:cNvPr id="3" name="Subtitle 2">
            <a:extLst>
              <a:ext uri="{FF2B5EF4-FFF2-40B4-BE49-F238E27FC236}">
                <a16:creationId xmlns:a16="http://schemas.microsoft.com/office/drawing/2014/main" id="{8C0CE4F4-D190-493E-9B14-151C55590843}"/>
              </a:ext>
            </a:extLst>
          </p:cNvPr>
          <p:cNvSpPr>
            <a:spLocks noGrp="1"/>
          </p:cNvSpPr>
          <p:nvPr>
            <p:ph type="subTitle" idx="1"/>
          </p:nvPr>
        </p:nvSpPr>
        <p:spPr/>
        <p:txBody>
          <a:bodyPr/>
          <a:lstStyle/>
          <a:p>
            <a:r>
              <a:rPr lang="en-AU" dirty="0"/>
              <a:t>Lecture 5</a:t>
            </a:r>
          </a:p>
        </p:txBody>
      </p:sp>
    </p:spTree>
    <p:extLst>
      <p:ext uri="{BB962C8B-B14F-4D97-AF65-F5344CB8AC3E}">
        <p14:creationId xmlns:p14="http://schemas.microsoft.com/office/powerpoint/2010/main" val="3979194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FBC37-085B-4787-BD17-95F5EF62AC22}"/>
              </a:ext>
            </a:extLst>
          </p:cNvPr>
          <p:cNvSpPr>
            <a:spLocks noGrp="1"/>
          </p:cNvSpPr>
          <p:nvPr>
            <p:ph type="title"/>
          </p:nvPr>
        </p:nvSpPr>
        <p:spPr/>
        <p:txBody>
          <a:bodyPr/>
          <a:lstStyle/>
          <a:p>
            <a:r>
              <a:rPr lang="en-US" dirty="0"/>
              <a:t>Draw a single factor with 8 observed items</a:t>
            </a:r>
            <a:endParaRPr lang="en-AU" dirty="0"/>
          </a:p>
        </p:txBody>
      </p:sp>
      <p:pic>
        <p:nvPicPr>
          <p:cNvPr id="4098" name="Picture 2">
            <a:extLst>
              <a:ext uri="{FF2B5EF4-FFF2-40B4-BE49-F238E27FC236}">
                <a16:creationId xmlns:a16="http://schemas.microsoft.com/office/drawing/2014/main" id="{8340AEFF-7ABC-49C6-891A-A22C55F3FD5C}"/>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43808" y="1825625"/>
            <a:ext cx="7704383"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19140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31795-BB23-4F3B-9B1F-500F566C22DA}"/>
              </a:ext>
            </a:extLst>
          </p:cNvPr>
          <p:cNvSpPr>
            <a:spLocks noGrp="1"/>
          </p:cNvSpPr>
          <p:nvPr>
            <p:ph type="title"/>
          </p:nvPr>
        </p:nvSpPr>
        <p:spPr/>
        <p:txBody>
          <a:bodyPr/>
          <a:lstStyle/>
          <a:p>
            <a:r>
              <a:rPr lang="en-US" dirty="0"/>
              <a:t>Copy your factor structure twice</a:t>
            </a:r>
            <a:endParaRPr lang="en-AU" dirty="0"/>
          </a:p>
        </p:txBody>
      </p:sp>
      <p:pic>
        <p:nvPicPr>
          <p:cNvPr id="5122" name="Picture 2">
            <a:extLst>
              <a:ext uri="{FF2B5EF4-FFF2-40B4-BE49-F238E27FC236}">
                <a16:creationId xmlns:a16="http://schemas.microsoft.com/office/drawing/2014/main" id="{61D88281-C5C6-4D49-8947-65DB5CA62069}"/>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58361" y="1825625"/>
            <a:ext cx="507527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67474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5014F-0C3B-48E8-A9D6-73A430B7EA1A}"/>
              </a:ext>
            </a:extLst>
          </p:cNvPr>
          <p:cNvSpPr>
            <a:spLocks noGrp="1"/>
          </p:cNvSpPr>
          <p:nvPr>
            <p:ph type="title"/>
          </p:nvPr>
        </p:nvSpPr>
        <p:spPr/>
        <p:txBody>
          <a:bodyPr>
            <a:noAutofit/>
          </a:bodyPr>
          <a:lstStyle/>
          <a:p>
            <a:r>
              <a:rPr lang="en-AU" sz="3600" dirty="0"/>
              <a:t>Define each observed variable (i.e., open up your dataset, click and drag variables onto the boxes – your observed variables) </a:t>
            </a:r>
          </a:p>
        </p:txBody>
      </p:sp>
      <p:pic>
        <p:nvPicPr>
          <p:cNvPr id="6146" name="Picture 2">
            <a:extLst>
              <a:ext uri="{FF2B5EF4-FFF2-40B4-BE49-F238E27FC236}">
                <a16:creationId xmlns:a16="http://schemas.microsoft.com/office/drawing/2014/main" id="{0B202D71-65F3-444A-9A78-6991DF18558E}"/>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65438" y="1825625"/>
            <a:ext cx="6661123"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67872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67574-6A4A-40AC-9058-5F38499D6AB5}"/>
              </a:ext>
            </a:extLst>
          </p:cNvPr>
          <p:cNvSpPr>
            <a:spLocks noGrp="1"/>
          </p:cNvSpPr>
          <p:nvPr>
            <p:ph type="title"/>
          </p:nvPr>
        </p:nvSpPr>
        <p:spPr/>
        <p:txBody>
          <a:bodyPr/>
          <a:lstStyle/>
          <a:p>
            <a:r>
              <a:rPr lang="en-AU" dirty="0"/>
              <a:t>Set up some preliminary details </a:t>
            </a:r>
            <a:br>
              <a:rPr lang="en-AU" dirty="0"/>
            </a:br>
            <a:r>
              <a:rPr lang="en-AU" dirty="0"/>
              <a:t>(more details in the lab handout)</a:t>
            </a:r>
          </a:p>
        </p:txBody>
      </p:sp>
      <p:pic>
        <p:nvPicPr>
          <p:cNvPr id="4" name="Content Placeholder 3">
            <a:extLst>
              <a:ext uri="{FF2B5EF4-FFF2-40B4-BE49-F238E27FC236}">
                <a16:creationId xmlns:a16="http://schemas.microsoft.com/office/drawing/2014/main" id="{9B90240F-B2A9-4668-866E-A08A38D50EE8}"/>
              </a:ext>
            </a:extLst>
          </p:cNvPr>
          <p:cNvPicPr>
            <a:picLocks noGrp="1" noChangeAspect="1"/>
          </p:cNvPicPr>
          <p:nvPr>
            <p:ph idx="1"/>
          </p:nvPr>
        </p:nvPicPr>
        <p:blipFill>
          <a:blip r:embed="rId2"/>
          <a:stretch>
            <a:fillRect/>
          </a:stretch>
        </p:blipFill>
        <p:spPr>
          <a:xfrm>
            <a:off x="4105275" y="1843881"/>
            <a:ext cx="3981450" cy="4314825"/>
          </a:xfrm>
          <a:prstGeom prst="rect">
            <a:avLst/>
          </a:prstGeom>
        </p:spPr>
      </p:pic>
      <p:pic>
        <p:nvPicPr>
          <p:cNvPr id="5" name="Picture 2">
            <a:extLst>
              <a:ext uri="{FF2B5EF4-FFF2-40B4-BE49-F238E27FC236}">
                <a16:creationId xmlns:a16="http://schemas.microsoft.com/office/drawing/2014/main" id="{1C2DD4D1-29E7-41C4-938B-FC342FCE38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69400" y="345210"/>
            <a:ext cx="1410904" cy="1365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15489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1CC6B-5958-47D5-858A-FDD287A14A12}"/>
              </a:ext>
            </a:extLst>
          </p:cNvPr>
          <p:cNvSpPr>
            <a:spLocks noGrp="1"/>
          </p:cNvSpPr>
          <p:nvPr>
            <p:ph type="title"/>
          </p:nvPr>
        </p:nvSpPr>
        <p:spPr/>
        <p:txBody>
          <a:bodyPr/>
          <a:lstStyle/>
          <a:p>
            <a:r>
              <a:rPr lang="en-AU" dirty="0"/>
              <a:t>Settings we’re getting</a:t>
            </a:r>
          </a:p>
        </p:txBody>
      </p:sp>
      <p:sp>
        <p:nvSpPr>
          <p:cNvPr id="3" name="Content Placeholder 2">
            <a:extLst>
              <a:ext uri="{FF2B5EF4-FFF2-40B4-BE49-F238E27FC236}">
                <a16:creationId xmlns:a16="http://schemas.microsoft.com/office/drawing/2014/main" id="{1389D582-041C-4E65-A84D-19B673D7E324}"/>
              </a:ext>
            </a:extLst>
          </p:cNvPr>
          <p:cNvSpPr>
            <a:spLocks noGrp="1"/>
          </p:cNvSpPr>
          <p:nvPr>
            <p:ph idx="1"/>
          </p:nvPr>
        </p:nvSpPr>
        <p:spPr/>
        <p:txBody>
          <a:bodyPr>
            <a:normAutofit fontScale="85000" lnSpcReduction="20000"/>
          </a:bodyPr>
          <a:lstStyle/>
          <a:p>
            <a:r>
              <a:rPr lang="en-US" dirty="0"/>
              <a:t>Normally you would choose standardized estimates (as you should today). </a:t>
            </a:r>
          </a:p>
          <a:p>
            <a:r>
              <a:rPr lang="en-US" dirty="0"/>
              <a:t>In Amos by default, the factor loadings are </a:t>
            </a:r>
            <a:r>
              <a:rPr lang="en-US" dirty="0" err="1"/>
              <a:t>unstandardised</a:t>
            </a:r>
            <a:r>
              <a:rPr lang="en-US" dirty="0"/>
              <a:t> regression weights and the labels on the curved double headed arrows covariances. Standardized estimates restores the OG look of </a:t>
            </a:r>
            <a:r>
              <a:rPr lang="en-US" dirty="0" err="1"/>
              <a:t>standardised</a:t>
            </a:r>
            <a:r>
              <a:rPr lang="en-US" dirty="0"/>
              <a:t> regression weights and correlations.</a:t>
            </a:r>
          </a:p>
          <a:p>
            <a:r>
              <a:rPr lang="en-US" dirty="0"/>
              <a:t>Squared multiple correlations give us our communality estimates – i.e., variance explained of each observed variable</a:t>
            </a:r>
          </a:p>
          <a:p>
            <a:r>
              <a:rPr lang="en-US" dirty="0"/>
              <a:t>Residual moments gives us the residuals in the covariance and correlation matrix. We want to see our error terms. It means we can look not just at global fit but also local fit – </a:t>
            </a:r>
            <a:r>
              <a:rPr lang="en-US" dirty="0" err="1"/>
              <a:t>i.e</a:t>
            </a:r>
            <a:r>
              <a:rPr lang="en-US" dirty="0"/>
              <a:t>, we can see where our model sucks.</a:t>
            </a:r>
          </a:p>
          <a:p>
            <a:r>
              <a:rPr lang="en-US" dirty="0"/>
              <a:t>Select “modification indices” too, which allows us to see which changes would improve model fit the most (beware ad hoc changes to improve model fit at the cost of overfitting).</a:t>
            </a:r>
          </a:p>
          <a:p>
            <a:r>
              <a:rPr lang="en-US" dirty="0"/>
              <a:t>Tests for normality and outliers can be helpful too!</a:t>
            </a:r>
          </a:p>
          <a:p>
            <a:endParaRPr lang="en-AU" dirty="0"/>
          </a:p>
        </p:txBody>
      </p:sp>
    </p:spTree>
    <p:extLst>
      <p:ext uri="{BB962C8B-B14F-4D97-AF65-F5344CB8AC3E}">
        <p14:creationId xmlns:p14="http://schemas.microsoft.com/office/powerpoint/2010/main" val="2072579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E99C1-395D-41E8-B32D-C62166427412}"/>
              </a:ext>
            </a:extLst>
          </p:cNvPr>
          <p:cNvSpPr>
            <a:spLocks noGrp="1"/>
          </p:cNvSpPr>
          <p:nvPr>
            <p:ph type="title"/>
          </p:nvPr>
        </p:nvSpPr>
        <p:spPr>
          <a:xfrm>
            <a:off x="838200" y="242358"/>
            <a:ext cx="10515600" cy="1325563"/>
          </a:xfrm>
        </p:spPr>
        <p:txBody>
          <a:bodyPr/>
          <a:lstStyle/>
          <a:p>
            <a:r>
              <a:rPr lang="en-AU" dirty="0"/>
              <a:t> Run your model </a:t>
            </a:r>
          </a:p>
        </p:txBody>
      </p:sp>
      <p:sp>
        <p:nvSpPr>
          <p:cNvPr id="3" name="Content Placeholder 2">
            <a:extLst>
              <a:ext uri="{FF2B5EF4-FFF2-40B4-BE49-F238E27FC236}">
                <a16:creationId xmlns:a16="http://schemas.microsoft.com/office/drawing/2014/main" id="{90FAF4B6-7BB1-4F8B-B574-E27C6017B79D}"/>
              </a:ext>
            </a:extLst>
          </p:cNvPr>
          <p:cNvSpPr>
            <a:spLocks noGrp="1"/>
          </p:cNvSpPr>
          <p:nvPr>
            <p:ph idx="1"/>
          </p:nvPr>
        </p:nvSpPr>
        <p:spPr>
          <a:xfrm>
            <a:off x="838200" y="1362242"/>
            <a:ext cx="10515600" cy="663575"/>
          </a:xfrm>
        </p:spPr>
        <p:txBody>
          <a:bodyPr/>
          <a:lstStyle/>
          <a:p>
            <a:pPr marL="0" indent="0">
              <a:buNone/>
            </a:pPr>
            <a:r>
              <a:rPr lang="en-AU" dirty="0"/>
              <a:t>I.e., Use the pixilated abacus </a:t>
            </a:r>
          </a:p>
          <a:p>
            <a:endParaRPr lang="en-AU" dirty="0"/>
          </a:p>
        </p:txBody>
      </p:sp>
      <p:pic>
        <p:nvPicPr>
          <p:cNvPr id="7172" name="Picture 4">
            <a:extLst>
              <a:ext uri="{FF2B5EF4-FFF2-40B4-BE49-F238E27FC236}">
                <a16:creationId xmlns:a16="http://schemas.microsoft.com/office/drawing/2014/main" id="{80063C26-2915-48F0-A995-A4D40D05CA9E}"/>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350029" y="1813453"/>
            <a:ext cx="7491942" cy="4894065"/>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59A76D75-61F8-4CC5-B1B6-7DA0A43FBD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3733" y="242358"/>
            <a:ext cx="1083734" cy="11176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8256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DD6C7-2C20-4479-93EF-3204A15FEAB0}"/>
              </a:ext>
            </a:extLst>
          </p:cNvPr>
          <p:cNvSpPr>
            <a:spLocks noGrp="1"/>
          </p:cNvSpPr>
          <p:nvPr>
            <p:ph type="title"/>
          </p:nvPr>
        </p:nvSpPr>
        <p:spPr/>
        <p:txBody>
          <a:bodyPr/>
          <a:lstStyle/>
          <a:p>
            <a:r>
              <a:rPr lang="en-AU" dirty="0"/>
              <a:t>Interpret your model</a:t>
            </a:r>
          </a:p>
        </p:txBody>
      </p:sp>
      <p:pic>
        <p:nvPicPr>
          <p:cNvPr id="8196" name="Picture 4" descr="hilarious batman GIF">
            <a:extLst>
              <a:ext uri="{FF2B5EF4-FFF2-40B4-BE49-F238E27FC236}">
                <a16:creationId xmlns:a16="http://schemas.microsoft.com/office/drawing/2014/main" id="{93A67172-1E80-43A6-A757-97987D1F7755}"/>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714750" y="2358231"/>
            <a:ext cx="4762500" cy="3286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3665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0A2C5E42-55D5-4F79-9681-C1B02EB9FB77}"/>
              </a:ext>
            </a:extLst>
          </p:cNvPr>
          <p:cNvPicPr>
            <a:picLocks noGrp="1" noChangeAspect="1"/>
          </p:cNvPicPr>
          <p:nvPr>
            <p:ph idx="1"/>
          </p:nvPr>
        </p:nvPicPr>
        <p:blipFill>
          <a:blip r:embed="rId2"/>
          <a:stretch>
            <a:fillRect/>
          </a:stretch>
        </p:blipFill>
        <p:spPr>
          <a:xfrm>
            <a:off x="177800" y="35383"/>
            <a:ext cx="11176000" cy="6822617"/>
          </a:xfrm>
          <a:prstGeom prst="rect">
            <a:avLst/>
          </a:prstGeom>
        </p:spPr>
      </p:pic>
      <p:sp>
        <p:nvSpPr>
          <p:cNvPr id="2" name="Title 1">
            <a:extLst>
              <a:ext uri="{FF2B5EF4-FFF2-40B4-BE49-F238E27FC236}">
                <a16:creationId xmlns:a16="http://schemas.microsoft.com/office/drawing/2014/main" id="{8FD8450B-E2A6-4C28-85CD-345FD9A29C49}"/>
              </a:ext>
            </a:extLst>
          </p:cNvPr>
          <p:cNvSpPr>
            <a:spLocks noGrp="1"/>
          </p:cNvSpPr>
          <p:nvPr>
            <p:ph type="title"/>
          </p:nvPr>
        </p:nvSpPr>
        <p:spPr>
          <a:xfrm>
            <a:off x="8779933" y="382058"/>
            <a:ext cx="2006600" cy="5578475"/>
          </a:xfrm>
        </p:spPr>
        <p:txBody>
          <a:bodyPr/>
          <a:lstStyle/>
          <a:p>
            <a:r>
              <a:rPr lang="en-AU" dirty="0"/>
              <a:t>The return of the splitting index </a:t>
            </a:r>
          </a:p>
        </p:txBody>
      </p:sp>
    </p:spTree>
    <p:extLst>
      <p:ext uri="{BB962C8B-B14F-4D97-AF65-F5344CB8AC3E}">
        <p14:creationId xmlns:p14="http://schemas.microsoft.com/office/powerpoint/2010/main" val="1154758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18EE4-0F76-4E03-9378-9DE518EB98B3}"/>
              </a:ext>
            </a:extLst>
          </p:cNvPr>
          <p:cNvSpPr>
            <a:spLocks noGrp="1"/>
          </p:cNvSpPr>
          <p:nvPr>
            <p:ph type="title"/>
          </p:nvPr>
        </p:nvSpPr>
        <p:spPr/>
        <p:txBody>
          <a:bodyPr/>
          <a:lstStyle/>
          <a:p>
            <a:r>
              <a:rPr lang="en-AU" dirty="0"/>
              <a:t>What are we going to do today? </a:t>
            </a:r>
          </a:p>
        </p:txBody>
      </p:sp>
      <p:sp>
        <p:nvSpPr>
          <p:cNvPr id="3" name="Content Placeholder 2">
            <a:extLst>
              <a:ext uri="{FF2B5EF4-FFF2-40B4-BE49-F238E27FC236}">
                <a16:creationId xmlns:a16="http://schemas.microsoft.com/office/drawing/2014/main" id="{AADFE1B3-76F3-42AB-9CBD-35AEFBDB3D31}"/>
              </a:ext>
            </a:extLst>
          </p:cNvPr>
          <p:cNvSpPr>
            <a:spLocks noGrp="1"/>
          </p:cNvSpPr>
          <p:nvPr>
            <p:ph idx="1"/>
          </p:nvPr>
        </p:nvSpPr>
        <p:spPr/>
        <p:txBody>
          <a:bodyPr/>
          <a:lstStyle/>
          <a:p>
            <a:pPr marL="0" indent="0">
              <a:buNone/>
            </a:pPr>
            <a:r>
              <a:rPr lang="en-US" dirty="0"/>
              <a:t>The quick summary of what you will do today is:</a:t>
            </a:r>
          </a:p>
          <a:p>
            <a:r>
              <a:rPr lang="en-US" dirty="0"/>
              <a:t> Open Amos.</a:t>
            </a:r>
          </a:p>
          <a:p>
            <a:r>
              <a:rPr lang="en-US" dirty="0"/>
              <a:t> Draw your model.</a:t>
            </a:r>
          </a:p>
          <a:p>
            <a:r>
              <a:rPr lang="en-US" dirty="0"/>
              <a:t> Name your factors.</a:t>
            </a:r>
          </a:p>
          <a:p>
            <a:r>
              <a:rPr lang="en-US" dirty="0"/>
              <a:t> Run your model.</a:t>
            </a:r>
          </a:p>
          <a:p>
            <a:r>
              <a:rPr lang="en-US" dirty="0"/>
              <a:t> Interpret the model output.</a:t>
            </a:r>
          </a:p>
          <a:p>
            <a:r>
              <a:rPr lang="en-US" dirty="0"/>
              <a:t> Add correlations between the factors and run the correlated model, and compare fits across models.</a:t>
            </a:r>
          </a:p>
        </p:txBody>
      </p:sp>
    </p:spTree>
    <p:extLst>
      <p:ext uri="{BB962C8B-B14F-4D97-AF65-F5344CB8AC3E}">
        <p14:creationId xmlns:p14="http://schemas.microsoft.com/office/powerpoint/2010/main" val="197459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26E9C-4712-4700-B084-8E6F025745A0}"/>
              </a:ext>
            </a:extLst>
          </p:cNvPr>
          <p:cNvSpPr>
            <a:spLocks noGrp="1"/>
          </p:cNvSpPr>
          <p:nvPr>
            <p:ph type="title"/>
          </p:nvPr>
        </p:nvSpPr>
        <p:spPr/>
        <p:txBody>
          <a:bodyPr/>
          <a:lstStyle/>
          <a:p>
            <a:r>
              <a:rPr lang="en-AU" dirty="0"/>
              <a:t>Download zip file from LMS</a:t>
            </a:r>
          </a:p>
        </p:txBody>
      </p:sp>
      <p:pic>
        <p:nvPicPr>
          <p:cNvPr id="4" name="Content Placeholder 3">
            <a:extLst>
              <a:ext uri="{FF2B5EF4-FFF2-40B4-BE49-F238E27FC236}">
                <a16:creationId xmlns:a16="http://schemas.microsoft.com/office/drawing/2014/main" id="{56A18608-86FA-48DD-B70C-B90F6E5A5996}"/>
              </a:ext>
            </a:extLst>
          </p:cNvPr>
          <p:cNvPicPr>
            <a:picLocks noGrp="1" noChangeAspect="1"/>
          </p:cNvPicPr>
          <p:nvPr>
            <p:ph idx="1"/>
          </p:nvPr>
        </p:nvPicPr>
        <p:blipFill>
          <a:blip r:embed="rId2"/>
          <a:stretch>
            <a:fillRect/>
          </a:stretch>
        </p:blipFill>
        <p:spPr>
          <a:xfrm>
            <a:off x="1801320" y="1773073"/>
            <a:ext cx="8589359" cy="4351338"/>
          </a:xfrm>
          <a:prstGeom prst="rect">
            <a:avLst/>
          </a:prstGeom>
        </p:spPr>
      </p:pic>
    </p:spTree>
    <p:extLst>
      <p:ext uri="{BB962C8B-B14F-4D97-AF65-F5344CB8AC3E}">
        <p14:creationId xmlns:p14="http://schemas.microsoft.com/office/powerpoint/2010/main" val="3654572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26E9C-4712-4700-B084-8E6F025745A0}"/>
              </a:ext>
            </a:extLst>
          </p:cNvPr>
          <p:cNvSpPr>
            <a:spLocks noGrp="1"/>
          </p:cNvSpPr>
          <p:nvPr>
            <p:ph type="title"/>
          </p:nvPr>
        </p:nvSpPr>
        <p:spPr/>
        <p:txBody>
          <a:bodyPr/>
          <a:lstStyle/>
          <a:p>
            <a:r>
              <a:rPr lang="en-AU" dirty="0"/>
              <a:t>Download zip file from LMS</a:t>
            </a:r>
          </a:p>
        </p:txBody>
      </p:sp>
      <p:sp>
        <p:nvSpPr>
          <p:cNvPr id="5" name="Content Placeholder 4">
            <a:extLst>
              <a:ext uri="{FF2B5EF4-FFF2-40B4-BE49-F238E27FC236}">
                <a16:creationId xmlns:a16="http://schemas.microsoft.com/office/drawing/2014/main" id="{92624483-89F1-4401-AFAC-458C77ECE189}"/>
              </a:ext>
            </a:extLst>
          </p:cNvPr>
          <p:cNvSpPr>
            <a:spLocks noGrp="1"/>
          </p:cNvSpPr>
          <p:nvPr>
            <p:ph idx="1"/>
          </p:nvPr>
        </p:nvSpPr>
        <p:spPr/>
        <p:txBody>
          <a:bodyPr/>
          <a:lstStyle/>
          <a:p>
            <a:endParaRPr lang="en-AU"/>
          </a:p>
        </p:txBody>
      </p:sp>
      <p:pic>
        <p:nvPicPr>
          <p:cNvPr id="6" name="Picture 5">
            <a:extLst>
              <a:ext uri="{FF2B5EF4-FFF2-40B4-BE49-F238E27FC236}">
                <a16:creationId xmlns:a16="http://schemas.microsoft.com/office/drawing/2014/main" id="{44A7A33C-F7AE-44F9-AD4D-E5115A77A897}"/>
              </a:ext>
            </a:extLst>
          </p:cNvPr>
          <p:cNvPicPr>
            <a:picLocks noChangeAspect="1"/>
          </p:cNvPicPr>
          <p:nvPr/>
        </p:nvPicPr>
        <p:blipFill>
          <a:blip r:embed="rId2"/>
          <a:stretch>
            <a:fillRect/>
          </a:stretch>
        </p:blipFill>
        <p:spPr>
          <a:xfrm>
            <a:off x="0" y="1690688"/>
            <a:ext cx="12192000" cy="3775634"/>
          </a:xfrm>
          <a:prstGeom prst="rect">
            <a:avLst/>
          </a:prstGeom>
        </p:spPr>
      </p:pic>
      <p:sp>
        <p:nvSpPr>
          <p:cNvPr id="7" name="Rectangle 6">
            <a:extLst>
              <a:ext uri="{FF2B5EF4-FFF2-40B4-BE49-F238E27FC236}">
                <a16:creationId xmlns:a16="http://schemas.microsoft.com/office/drawing/2014/main" id="{5AA1F0E1-66E7-4F36-8991-D4476D8431D7}"/>
              </a:ext>
            </a:extLst>
          </p:cNvPr>
          <p:cNvSpPr/>
          <p:nvPr/>
        </p:nvSpPr>
        <p:spPr>
          <a:xfrm>
            <a:off x="3318484" y="4051216"/>
            <a:ext cx="2004413" cy="18772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8607891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an fitness GIF by Gymshark">
            <a:extLst>
              <a:ext uri="{FF2B5EF4-FFF2-40B4-BE49-F238E27FC236}">
                <a16:creationId xmlns:a16="http://schemas.microsoft.com/office/drawing/2014/main" id="{1BF0A9D7-D9ED-4F0F-8D2E-43802A8FF97E}"/>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81213" y="0"/>
            <a:ext cx="7819368" cy="685909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73BC481-AFBC-4760-90F8-8FA0E3D7AD91}"/>
              </a:ext>
            </a:extLst>
          </p:cNvPr>
          <p:cNvSpPr>
            <a:spLocks noGrp="1"/>
          </p:cNvSpPr>
          <p:nvPr>
            <p:ph type="title"/>
          </p:nvPr>
        </p:nvSpPr>
        <p:spPr>
          <a:xfrm>
            <a:off x="4548352" y="2414644"/>
            <a:ext cx="10515600" cy="1325563"/>
          </a:xfrm>
        </p:spPr>
        <p:txBody>
          <a:bodyPr/>
          <a:lstStyle/>
          <a:p>
            <a:r>
              <a:rPr lang="en-AU" dirty="0">
                <a:solidFill>
                  <a:schemeClr val="bg1"/>
                </a:solidFill>
              </a:rPr>
              <a:t>Unzip</a:t>
            </a:r>
          </a:p>
        </p:txBody>
      </p:sp>
    </p:spTree>
    <p:extLst>
      <p:ext uri="{BB962C8B-B14F-4D97-AF65-F5344CB8AC3E}">
        <p14:creationId xmlns:p14="http://schemas.microsoft.com/office/powerpoint/2010/main" val="1096395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mad max fury road GIF">
            <a:extLst>
              <a:ext uri="{FF2B5EF4-FFF2-40B4-BE49-F238E27FC236}">
                <a16:creationId xmlns:a16="http://schemas.microsoft.com/office/drawing/2014/main" id="{AE055B37-ADBB-49EC-BEC6-16AC7565CD8C}"/>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0" y="-31750"/>
            <a:ext cx="12192000" cy="76078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68C09F4-9EB6-4D2A-8F1C-AD82DD59346A}"/>
              </a:ext>
            </a:extLst>
          </p:cNvPr>
          <p:cNvSpPr>
            <a:spLocks noGrp="1"/>
          </p:cNvSpPr>
          <p:nvPr>
            <p:ph type="title"/>
          </p:nvPr>
        </p:nvSpPr>
        <p:spPr>
          <a:xfrm>
            <a:off x="838200" y="5241925"/>
            <a:ext cx="10515600" cy="1325563"/>
          </a:xfrm>
        </p:spPr>
        <p:txBody>
          <a:bodyPr>
            <a:normAutofit/>
          </a:bodyPr>
          <a:lstStyle/>
          <a:p>
            <a:r>
              <a:rPr lang="en-AU" sz="6600" dirty="0">
                <a:solidFill>
                  <a:schemeClr val="bg1"/>
                </a:solidFill>
              </a:rPr>
              <a:t>Open that doc in Chrome </a:t>
            </a:r>
          </a:p>
        </p:txBody>
      </p:sp>
      <p:sp>
        <p:nvSpPr>
          <p:cNvPr id="6" name="Content Placeholder 5">
            <a:extLst>
              <a:ext uri="{FF2B5EF4-FFF2-40B4-BE49-F238E27FC236}">
                <a16:creationId xmlns:a16="http://schemas.microsoft.com/office/drawing/2014/main" id="{A269791E-AFB7-4634-B6F9-20DED698E8C1}"/>
              </a:ext>
            </a:extLst>
          </p:cNvPr>
          <p:cNvSpPr>
            <a:spLocks noGrp="1"/>
          </p:cNvSpPr>
          <p:nvPr>
            <p:ph idx="1"/>
          </p:nvPr>
        </p:nvSpPr>
        <p:spPr/>
        <p:txBody>
          <a:bodyPr/>
          <a:lstStyle/>
          <a:p>
            <a:endParaRPr lang="en-AU"/>
          </a:p>
        </p:txBody>
      </p:sp>
    </p:spTree>
    <p:extLst>
      <p:ext uri="{BB962C8B-B14F-4D97-AF65-F5344CB8AC3E}">
        <p14:creationId xmlns:p14="http://schemas.microsoft.com/office/powerpoint/2010/main" val="25339284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68FA269-CDC5-4114-846B-E8B37E83D319}"/>
              </a:ext>
            </a:extLst>
          </p:cNvPr>
          <p:cNvPicPr>
            <a:picLocks noGrp="1" noChangeAspect="1"/>
          </p:cNvPicPr>
          <p:nvPr>
            <p:ph idx="1"/>
          </p:nvPr>
        </p:nvPicPr>
        <p:blipFill>
          <a:blip r:embed="rId2"/>
          <a:stretch>
            <a:fillRect/>
          </a:stretch>
        </p:blipFill>
        <p:spPr>
          <a:xfrm>
            <a:off x="1432891" y="0"/>
            <a:ext cx="9326217" cy="6858000"/>
          </a:xfrm>
          <a:prstGeom prst="rect">
            <a:avLst/>
          </a:prstGeom>
        </p:spPr>
      </p:pic>
    </p:spTree>
    <p:extLst>
      <p:ext uri="{BB962C8B-B14F-4D97-AF65-F5344CB8AC3E}">
        <p14:creationId xmlns:p14="http://schemas.microsoft.com/office/powerpoint/2010/main" val="3823195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6E043-1E69-44C4-B018-073E44CAE5D0}"/>
              </a:ext>
            </a:extLst>
          </p:cNvPr>
          <p:cNvSpPr>
            <a:spLocks noGrp="1"/>
          </p:cNvSpPr>
          <p:nvPr>
            <p:ph type="title"/>
          </p:nvPr>
        </p:nvSpPr>
        <p:spPr/>
        <p:txBody>
          <a:bodyPr/>
          <a:lstStyle/>
          <a:p>
            <a:r>
              <a:rPr lang="en-AU" dirty="0"/>
              <a:t>Open up AMOS the SEM software</a:t>
            </a:r>
          </a:p>
        </p:txBody>
      </p:sp>
      <p:pic>
        <p:nvPicPr>
          <p:cNvPr id="3074" name="Picture 2">
            <a:extLst>
              <a:ext uri="{FF2B5EF4-FFF2-40B4-BE49-F238E27FC236}">
                <a16:creationId xmlns:a16="http://schemas.microsoft.com/office/drawing/2014/main" id="{433CEC37-963E-49FC-8D32-A32DC02414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34865" y="1825625"/>
            <a:ext cx="7122270"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87949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313</Words>
  <Application>Microsoft Office PowerPoint</Application>
  <PresentationFormat>Widescreen</PresentationFormat>
  <Paragraphs>30</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CFA &amp; SEM</vt:lpstr>
      <vt:lpstr>The return of the splitting index </vt:lpstr>
      <vt:lpstr>What are we going to do today? </vt:lpstr>
      <vt:lpstr>Download zip file from LMS</vt:lpstr>
      <vt:lpstr>Download zip file from LMS</vt:lpstr>
      <vt:lpstr>Unzip</vt:lpstr>
      <vt:lpstr>Open that doc in Chrome </vt:lpstr>
      <vt:lpstr>PowerPoint Presentation</vt:lpstr>
      <vt:lpstr>Open up AMOS the SEM software</vt:lpstr>
      <vt:lpstr>Draw a single factor with 8 observed items</vt:lpstr>
      <vt:lpstr>Copy your factor structure twice</vt:lpstr>
      <vt:lpstr>Define each observed variable (i.e., open up your dataset, click and drag variables onto the boxes – your observed variables) </vt:lpstr>
      <vt:lpstr>Set up some preliminary details  (more details in the lab handout)</vt:lpstr>
      <vt:lpstr>Settings we’re getting</vt:lpstr>
      <vt:lpstr> Run your model </vt:lpstr>
      <vt:lpstr>Interpret your model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CFA &amp; SEM</dc:title>
  <dc:creator>fsingletonthorn</dc:creator>
  <cp:lastModifiedBy>fsingletonthorn</cp:lastModifiedBy>
  <cp:revision>4</cp:revision>
  <dcterms:created xsi:type="dcterms:W3CDTF">2019-03-27T22:07:34Z</dcterms:created>
  <dcterms:modified xsi:type="dcterms:W3CDTF">2019-03-27T22:41:21Z</dcterms:modified>
</cp:coreProperties>
</file>

<file path=docProps/thumbnail.jpeg>
</file>